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Inter SemiBold"/>
      <p:regular r:id="rId7"/>
      <p:bold r:id="rId8"/>
      <p:italic r:id="rId9"/>
      <p:boldItalic r:id="rId10"/>
    </p:embeddedFont>
    <p:embeddedFont>
      <p:font typeface="Inter Ligh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gjckTKIXvk9L0sd0jeRhdurWQh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nterLight-regular.fntdata"/><Relationship Id="rId10" Type="http://schemas.openxmlformats.org/officeDocument/2006/relationships/font" Target="fonts/InterSemiBold-boldItalic.fntdata"/><Relationship Id="rId13" Type="http://schemas.openxmlformats.org/officeDocument/2006/relationships/font" Target="fonts/InterLight-italic.fntdata"/><Relationship Id="rId12" Type="http://schemas.openxmlformats.org/officeDocument/2006/relationships/font" Target="fonts/Inter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InterSemiBold-italic.fntdata"/><Relationship Id="rId15" Type="http://customschemas.google.com/relationships/presentationmetadata" Target="metadata"/><Relationship Id="rId14" Type="http://schemas.openxmlformats.org/officeDocument/2006/relationships/font" Target="fonts/Inter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InterSemiBold-regular.fntdata"/><Relationship Id="rId8" Type="http://schemas.openxmlformats.org/officeDocument/2006/relationships/font" Target="fonts/Inter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title"/>
          </p:nvPr>
        </p:nvSpPr>
        <p:spPr>
          <a:xfrm>
            <a:off x="257907" y="665040"/>
            <a:ext cx="11676183" cy="3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SemiBold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body"/>
          </p:nvPr>
        </p:nvSpPr>
        <p:spPr>
          <a:xfrm>
            <a:off x="257908" y="1776168"/>
            <a:ext cx="1167618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5275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50"/>
              <a:buChar char="▪"/>
              <a:defRPr>
                <a:solidFill>
                  <a:schemeClr val="dk1"/>
                </a:solidFill>
              </a:defRPr>
            </a:lvl1pPr>
            <a:lvl2pPr indent="-266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"/>
              <a:buChar char="&gt;"/>
              <a:defRPr>
                <a:solidFill>
                  <a:schemeClr val="dk1"/>
                </a:solidFill>
              </a:defRPr>
            </a:lvl2pPr>
            <a:lvl3pPr indent="-2667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"/>
              <a:buChar char="&gt;"/>
              <a:defRPr>
                <a:solidFill>
                  <a:schemeClr val="dk1"/>
                </a:solidFill>
              </a:defRPr>
            </a:lvl3pPr>
            <a:lvl4pPr indent="-2667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"/>
              <a:buChar char="&gt;"/>
              <a:defRPr>
                <a:solidFill>
                  <a:schemeClr val="dk1"/>
                </a:solidFill>
              </a:defRPr>
            </a:lvl4pPr>
            <a:lvl5pPr indent="-2667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"/>
              <a:buChar char="&gt;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2497015" y="6490946"/>
            <a:ext cx="6557108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9190892" y="6490947"/>
            <a:ext cx="2743200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5468" y="269396"/>
            <a:ext cx="1137068" cy="113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77" name="Google Shape;77;p15"/>
          <p:cNvSpPr txBox="1"/>
          <p:nvPr>
            <p:ph idx="11" type="ftr"/>
          </p:nvPr>
        </p:nvSpPr>
        <p:spPr>
          <a:xfrm>
            <a:off x="2497015" y="6490946"/>
            <a:ext cx="6557108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9190892" y="6490947"/>
            <a:ext cx="2743200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257907" y="665040"/>
            <a:ext cx="11676183" cy="3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 rot="5400000">
            <a:off x="3920331" y="-1886255"/>
            <a:ext cx="4351338" cy="1167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indent="-2857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3pPr>
            <a:lvl4pPr indent="-2857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11" type="ftr"/>
          </p:nvPr>
        </p:nvSpPr>
        <p:spPr>
          <a:xfrm>
            <a:off x="2497015" y="6490946"/>
            <a:ext cx="6557108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9190892" y="6490947"/>
            <a:ext cx="2743200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indent="-2857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3pPr>
            <a:lvl4pPr indent="-2857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1" type="ftr"/>
          </p:nvPr>
        </p:nvSpPr>
        <p:spPr>
          <a:xfrm>
            <a:off x="2497015" y="6490946"/>
            <a:ext cx="6557108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9190892" y="6490947"/>
            <a:ext cx="2743200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1" type="ftr"/>
          </p:nvPr>
        </p:nvSpPr>
        <p:spPr>
          <a:xfrm>
            <a:off x="2497015" y="6490946"/>
            <a:ext cx="6557108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9190892" y="6490947"/>
            <a:ext cx="2743200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257907" y="665040"/>
            <a:ext cx="11676183" cy="3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257908" y="1776168"/>
            <a:ext cx="1167618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indent="-2857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3pPr>
            <a:lvl4pPr indent="-2857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11" type="ftr"/>
          </p:nvPr>
        </p:nvSpPr>
        <p:spPr>
          <a:xfrm>
            <a:off x="2497015" y="6490946"/>
            <a:ext cx="6557108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9190892" y="6490947"/>
            <a:ext cx="2743200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77797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2000">
                <a:solidFill>
                  <a:srgbClr val="77797E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800">
                <a:solidFill>
                  <a:srgbClr val="77797E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600">
                <a:solidFill>
                  <a:srgbClr val="77797E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600">
                <a:solidFill>
                  <a:srgbClr val="77797E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97E"/>
              </a:buClr>
              <a:buSzPts val="1600"/>
              <a:buNone/>
              <a:defRPr sz="1600">
                <a:solidFill>
                  <a:srgbClr val="77797E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97E"/>
              </a:buClr>
              <a:buSzPts val="1600"/>
              <a:buNone/>
              <a:defRPr sz="1600">
                <a:solidFill>
                  <a:srgbClr val="77797E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97E"/>
              </a:buClr>
              <a:buSzPts val="1600"/>
              <a:buNone/>
              <a:defRPr sz="1600">
                <a:solidFill>
                  <a:srgbClr val="77797E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97E"/>
              </a:buClr>
              <a:buSzPts val="1600"/>
              <a:buNone/>
              <a:defRPr sz="1600">
                <a:solidFill>
                  <a:srgbClr val="77797E"/>
                </a:solidFill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2497015" y="6490946"/>
            <a:ext cx="6557108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9190892" y="6490947"/>
            <a:ext cx="2743200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257907" y="665040"/>
            <a:ext cx="11676183" cy="3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indent="-2857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3pPr>
            <a:lvl4pPr indent="-2857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indent="-2857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3pPr>
            <a:lvl4pPr indent="-2857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1" type="ftr"/>
          </p:nvPr>
        </p:nvSpPr>
        <p:spPr>
          <a:xfrm>
            <a:off x="2497015" y="6490946"/>
            <a:ext cx="6557108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9190892" y="6490947"/>
            <a:ext cx="2743200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indent="-2857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3pPr>
            <a:lvl4pPr indent="-2857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indent="-2857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3pPr>
            <a:lvl4pPr indent="-2857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&gt;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1" type="ftr"/>
          </p:nvPr>
        </p:nvSpPr>
        <p:spPr>
          <a:xfrm>
            <a:off x="2497015" y="6490946"/>
            <a:ext cx="6557108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9190892" y="6490947"/>
            <a:ext cx="2743200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>
            <a:off x="257907" y="665040"/>
            <a:ext cx="11676183" cy="3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2497015" y="6490946"/>
            <a:ext cx="6557108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9190892" y="6490947"/>
            <a:ext cx="2743200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2497015" y="6490946"/>
            <a:ext cx="6557108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9190892" y="6490947"/>
            <a:ext cx="2743200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  <a:defRPr sz="3200"/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&gt;"/>
              <a:defRPr sz="28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&gt;"/>
              <a:defRPr sz="2400"/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&gt;"/>
              <a:defRPr sz="2000"/>
            </a:lvl4pPr>
            <a:lvl5pPr indent="-2921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&gt;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2497015" y="6490946"/>
            <a:ext cx="6557108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9190892" y="6490947"/>
            <a:ext cx="2743200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257907" y="665040"/>
            <a:ext cx="11676183" cy="3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 b="0" i="0" sz="28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257908" y="1776168"/>
            <a:ext cx="1167618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527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2667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&gt;"/>
              <a:defRPr b="0" i="0" sz="12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2667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&gt;"/>
              <a:defRPr b="0" i="0" sz="12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2667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&gt;"/>
              <a:defRPr b="0" i="0" sz="12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2667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Inter"/>
              <a:buChar char="&gt;"/>
              <a:defRPr b="0" i="0" sz="1200" u="none" cap="none" strike="noStrik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1" type="ftr"/>
          </p:nvPr>
        </p:nvSpPr>
        <p:spPr>
          <a:xfrm>
            <a:off x="2497015" y="6490946"/>
            <a:ext cx="6557108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7797E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2" type="sldNum"/>
          </p:nvPr>
        </p:nvSpPr>
        <p:spPr>
          <a:xfrm>
            <a:off x="9190892" y="6490947"/>
            <a:ext cx="2743200" cy="13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57908" y="256725"/>
            <a:ext cx="1113538" cy="13405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5965154" y="202546"/>
            <a:ext cx="193569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description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9455546" y="202547"/>
            <a:ext cx="2599726" cy="1713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performance</a:t>
            </a:r>
            <a:endParaRPr/>
          </a:p>
          <a:p>
            <a:pPr indent="-114300" lvl="0" marL="1143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 / Site: </a:t>
            </a:r>
            <a:endParaRPr/>
          </a:p>
          <a:p>
            <a:pPr indent="-114300" lvl="0" marL="1143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Cycle-time / Throughput:</a:t>
            </a:r>
            <a:endParaRPr/>
          </a:p>
          <a:p>
            <a:pPr indent="-114300" lvl="0" marL="1143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operators:</a:t>
            </a:r>
            <a:endParaRPr/>
          </a:p>
          <a:p>
            <a:pPr indent="-114300" lvl="0" marL="1143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shifts:</a:t>
            </a:r>
            <a:endParaRPr/>
          </a:p>
          <a:p>
            <a:pPr indent="-114300" lvl="0" marL="1143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Days / week: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6034844" y="4592473"/>
            <a:ext cx="2913019" cy="851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required: </a:t>
            </a:r>
            <a:endParaRPr/>
          </a:p>
          <a:p>
            <a:pPr indent="-171450" lvl="0" marL="1714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 impacted:</a:t>
            </a:r>
            <a:endParaRPr/>
          </a:p>
          <a:p>
            <a:pPr indent="-171450" lvl="0" marL="1714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Estimated capex per unit: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5965154" y="1903998"/>
            <a:ext cx="193569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description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9464911" y="1903998"/>
            <a:ext cx="193569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Vention core product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9464911" y="2767389"/>
            <a:ext cx="193569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product modifications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6039392" y="2174582"/>
            <a:ext cx="3341916" cy="143817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9464910" y="2174581"/>
            <a:ext cx="2495553" cy="59871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9464910" y="3014042"/>
            <a:ext cx="2495553" cy="59871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6039392" y="475347"/>
            <a:ext cx="3341916" cy="143817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105" name="Google Shape;105;p1"/>
          <p:cNvCxnSpPr/>
          <p:nvPr/>
        </p:nvCxnSpPr>
        <p:spPr>
          <a:xfrm>
            <a:off x="10640568" y="686356"/>
            <a:ext cx="1281052" cy="0"/>
          </a:xfrm>
          <a:prstGeom prst="straightConnector1">
            <a:avLst/>
          </a:prstGeom>
          <a:noFill/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1"/>
          <p:cNvCxnSpPr/>
          <p:nvPr/>
        </p:nvCxnSpPr>
        <p:spPr>
          <a:xfrm>
            <a:off x="11231880" y="971199"/>
            <a:ext cx="689740" cy="0"/>
          </a:xfrm>
          <a:prstGeom prst="straightConnector1">
            <a:avLst/>
          </a:prstGeom>
          <a:noFill/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1"/>
          <p:cNvCxnSpPr/>
          <p:nvPr/>
        </p:nvCxnSpPr>
        <p:spPr>
          <a:xfrm>
            <a:off x="11017794" y="1252414"/>
            <a:ext cx="903826" cy="0"/>
          </a:xfrm>
          <a:prstGeom prst="straightConnector1">
            <a:avLst/>
          </a:prstGeom>
          <a:noFill/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" name="Google Shape;108;p1"/>
          <p:cNvCxnSpPr/>
          <p:nvPr/>
        </p:nvCxnSpPr>
        <p:spPr>
          <a:xfrm>
            <a:off x="10755409" y="1539071"/>
            <a:ext cx="1166211" cy="0"/>
          </a:xfrm>
          <a:prstGeom prst="straightConnector1">
            <a:avLst/>
          </a:prstGeom>
          <a:noFill/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" name="Google Shape;109;p1"/>
          <p:cNvCxnSpPr/>
          <p:nvPr/>
        </p:nvCxnSpPr>
        <p:spPr>
          <a:xfrm>
            <a:off x="10480765" y="1803957"/>
            <a:ext cx="1440855" cy="0"/>
          </a:xfrm>
          <a:prstGeom prst="straightConnector1">
            <a:avLst/>
          </a:prstGeom>
          <a:noFill/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" name="Google Shape;110;p1"/>
          <p:cNvSpPr txBox="1"/>
          <p:nvPr/>
        </p:nvSpPr>
        <p:spPr>
          <a:xfrm>
            <a:off x="5965154" y="3646737"/>
            <a:ext cx="193569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risk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8989750" y="3646737"/>
            <a:ext cx="193569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risk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6039391" y="3957445"/>
            <a:ext cx="2913019" cy="33152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9047444" y="3957445"/>
            <a:ext cx="2913019" cy="33152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5965154" y="4305568"/>
            <a:ext cx="19356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economics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9017553" y="4592473"/>
            <a:ext cx="2913019" cy="142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Operator salary:</a:t>
            </a:r>
            <a:endParaRPr/>
          </a:p>
          <a:p>
            <a:pPr indent="-171450" lvl="0" marL="1714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opex savings:</a:t>
            </a:r>
            <a:endParaRPr/>
          </a:p>
          <a:p>
            <a:pPr indent="-171450" lvl="0" marL="1714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 payback target:</a:t>
            </a:r>
            <a:endParaRPr/>
          </a:p>
          <a:p>
            <a:pPr indent="-171450" lvl="0" marL="1714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Expected throughput gain:</a:t>
            </a:r>
            <a:endParaRPr/>
          </a:p>
          <a:p>
            <a:pPr indent="-95250" lvl="0" marL="1714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b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" name="Google Shape;116;p1"/>
          <p:cNvCxnSpPr/>
          <p:nvPr/>
        </p:nvCxnSpPr>
        <p:spPr>
          <a:xfrm>
            <a:off x="6061165" y="4560785"/>
            <a:ext cx="5860455" cy="0"/>
          </a:xfrm>
          <a:prstGeom prst="straightConnector1">
            <a:avLst/>
          </a:prstGeom>
          <a:noFill/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" name="Google Shape;117;p1"/>
          <p:cNvCxnSpPr/>
          <p:nvPr/>
        </p:nvCxnSpPr>
        <p:spPr>
          <a:xfrm>
            <a:off x="10290265" y="4836553"/>
            <a:ext cx="1631355" cy="0"/>
          </a:xfrm>
          <a:prstGeom prst="straightConnector1">
            <a:avLst/>
          </a:prstGeom>
          <a:noFill/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" name="Google Shape;118;p1"/>
          <p:cNvCxnSpPr/>
          <p:nvPr/>
        </p:nvCxnSpPr>
        <p:spPr>
          <a:xfrm>
            <a:off x="10603230" y="5111417"/>
            <a:ext cx="1318390" cy="0"/>
          </a:xfrm>
          <a:prstGeom prst="straightConnector1">
            <a:avLst/>
          </a:prstGeom>
          <a:noFill/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1"/>
          <p:cNvCxnSpPr/>
          <p:nvPr/>
        </p:nvCxnSpPr>
        <p:spPr>
          <a:xfrm>
            <a:off x="10640568" y="5387642"/>
            <a:ext cx="1281052" cy="0"/>
          </a:xfrm>
          <a:prstGeom prst="straightConnector1">
            <a:avLst/>
          </a:prstGeom>
          <a:noFill/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p1"/>
          <p:cNvCxnSpPr/>
          <p:nvPr/>
        </p:nvCxnSpPr>
        <p:spPr>
          <a:xfrm>
            <a:off x="10899865" y="5667949"/>
            <a:ext cx="1021755" cy="0"/>
          </a:xfrm>
          <a:prstGeom prst="straightConnector1">
            <a:avLst/>
          </a:prstGeom>
          <a:noFill/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" name="Google Shape;121;p1"/>
          <p:cNvCxnSpPr/>
          <p:nvPr/>
        </p:nvCxnSpPr>
        <p:spPr>
          <a:xfrm>
            <a:off x="7244987" y="4836553"/>
            <a:ext cx="1702876" cy="0"/>
          </a:xfrm>
          <a:prstGeom prst="straightConnector1">
            <a:avLst/>
          </a:prstGeom>
          <a:noFill/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"/>
          <p:cNvCxnSpPr/>
          <p:nvPr/>
        </p:nvCxnSpPr>
        <p:spPr>
          <a:xfrm>
            <a:off x="7244987" y="5117234"/>
            <a:ext cx="1702876" cy="0"/>
          </a:xfrm>
          <a:prstGeom prst="straightConnector1">
            <a:avLst/>
          </a:prstGeom>
          <a:noFill/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"/>
          <p:cNvCxnSpPr/>
          <p:nvPr/>
        </p:nvCxnSpPr>
        <p:spPr>
          <a:xfrm>
            <a:off x="7900852" y="5387642"/>
            <a:ext cx="1047011" cy="0"/>
          </a:xfrm>
          <a:prstGeom prst="straightConnector1">
            <a:avLst/>
          </a:prstGeom>
          <a:noFill/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" name="Google Shape;124;p1"/>
          <p:cNvSpPr txBox="1"/>
          <p:nvPr/>
        </p:nvSpPr>
        <p:spPr>
          <a:xfrm>
            <a:off x="5965154" y="5730809"/>
            <a:ext cx="19356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benefits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" name="Google Shape;125;p1"/>
          <p:cNvCxnSpPr/>
          <p:nvPr/>
        </p:nvCxnSpPr>
        <p:spPr>
          <a:xfrm>
            <a:off x="6061165" y="5986026"/>
            <a:ext cx="5860455" cy="0"/>
          </a:xfrm>
          <a:prstGeom prst="straightConnector1">
            <a:avLst/>
          </a:prstGeom>
          <a:noFill/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" name="Google Shape;126;p1"/>
          <p:cNvSpPr txBox="1"/>
          <p:nvPr/>
        </p:nvSpPr>
        <p:spPr>
          <a:xfrm>
            <a:off x="6034844" y="6055105"/>
            <a:ext cx="2913019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 safety:</a:t>
            </a:r>
            <a:endParaRPr/>
          </a:p>
          <a:p>
            <a:pPr indent="-171450" lvl="0" marL="1714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increase:</a:t>
            </a:r>
            <a:endParaRPr/>
          </a:p>
        </p:txBody>
      </p:sp>
      <p:sp>
        <p:nvSpPr>
          <p:cNvPr id="127" name="Google Shape;127;p1"/>
          <p:cNvSpPr txBox="1"/>
          <p:nvPr/>
        </p:nvSpPr>
        <p:spPr>
          <a:xfrm>
            <a:off x="9047444" y="6055105"/>
            <a:ext cx="2913019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Consumable reduction:</a:t>
            </a:r>
            <a:endParaRPr/>
          </a:p>
          <a:p>
            <a:pPr indent="-171450" lvl="0" marL="1714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Labor shortage/retention:</a:t>
            </a:r>
            <a:endParaRPr/>
          </a:p>
        </p:txBody>
      </p:sp>
      <p:cxnSp>
        <p:nvCxnSpPr>
          <p:cNvPr id="128" name="Google Shape;128;p1"/>
          <p:cNvCxnSpPr/>
          <p:nvPr/>
        </p:nvCxnSpPr>
        <p:spPr>
          <a:xfrm>
            <a:off x="7356565" y="6293914"/>
            <a:ext cx="1591298" cy="0"/>
          </a:xfrm>
          <a:prstGeom prst="straightConnector1">
            <a:avLst/>
          </a:prstGeom>
          <a:noFill/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" name="Google Shape;129;p1"/>
          <p:cNvCxnSpPr/>
          <p:nvPr/>
        </p:nvCxnSpPr>
        <p:spPr>
          <a:xfrm>
            <a:off x="7356565" y="6551089"/>
            <a:ext cx="1591298" cy="0"/>
          </a:xfrm>
          <a:prstGeom prst="straightConnector1">
            <a:avLst/>
          </a:prstGeom>
          <a:noFill/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" name="Google Shape;130;p1"/>
          <p:cNvCxnSpPr/>
          <p:nvPr/>
        </p:nvCxnSpPr>
        <p:spPr>
          <a:xfrm>
            <a:off x="10755409" y="6293914"/>
            <a:ext cx="1166211" cy="0"/>
          </a:xfrm>
          <a:prstGeom prst="straightConnector1">
            <a:avLst/>
          </a:prstGeom>
          <a:noFill/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" name="Google Shape;131;p1"/>
          <p:cNvCxnSpPr/>
          <p:nvPr/>
        </p:nvCxnSpPr>
        <p:spPr>
          <a:xfrm>
            <a:off x="10986951" y="6582385"/>
            <a:ext cx="934669" cy="0"/>
          </a:xfrm>
          <a:prstGeom prst="straightConnector1">
            <a:avLst/>
          </a:prstGeom>
          <a:noFill/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32" name="Google Shape;132;p1"/>
          <p:cNvGrpSpPr/>
          <p:nvPr/>
        </p:nvGrpSpPr>
        <p:grpSpPr>
          <a:xfrm>
            <a:off x="159911" y="1084840"/>
            <a:ext cx="5590521" cy="5420463"/>
            <a:chOff x="159911" y="1084840"/>
            <a:chExt cx="5590521" cy="4762763"/>
          </a:xfrm>
        </p:grpSpPr>
        <p:sp>
          <p:nvSpPr>
            <p:cNvPr id="133" name="Google Shape;133;p1"/>
            <p:cNvSpPr txBox="1"/>
            <p:nvPr/>
          </p:nvSpPr>
          <p:spPr>
            <a:xfrm>
              <a:off x="159911" y="1084840"/>
              <a:ext cx="193569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Picture 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234149" y="1348115"/>
              <a:ext cx="2576543" cy="202210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F192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endParaRPr>
            </a:p>
          </p:txBody>
        </p:sp>
        <p:sp>
          <p:nvSpPr>
            <p:cNvPr id="135" name="Google Shape;135;p1"/>
            <p:cNvSpPr txBox="1"/>
            <p:nvPr/>
          </p:nvSpPr>
          <p:spPr>
            <a:xfrm>
              <a:off x="3099651" y="1084840"/>
              <a:ext cx="193569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Picture 2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3173889" y="1348115"/>
              <a:ext cx="2576543" cy="202210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F192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endParaRPr>
            </a:p>
          </p:txBody>
        </p:sp>
        <p:sp>
          <p:nvSpPr>
            <p:cNvPr id="137" name="Google Shape;137;p1"/>
            <p:cNvSpPr txBox="1"/>
            <p:nvPr/>
          </p:nvSpPr>
          <p:spPr>
            <a:xfrm>
              <a:off x="159911" y="3562227"/>
              <a:ext cx="193569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Picture 3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234149" y="3825502"/>
              <a:ext cx="2576543" cy="202210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F192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endParaRPr>
            </a:p>
          </p:txBody>
        </p:sp>
        <p:sp>
          <p:nvSpPr>
            <p:cNvPr id="139" name="Google Shape;139;p1"/>
            <p:cNvSpPr txBox="1"/>
            <p:nvPr/>
          </p:nvSpPr>
          <p:spPr>
            <a:xfrm>
              <a:off x="3099651" y="3562227"/>
              <a:ext cx="193569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Picture 4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3173889" y="3825502"/>
              <a:ext cx="2576543" cy="202210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F192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endParaRPr>
            </a:p>
          </p:txBody>
        </p:sp>
      </p:grpSp>
      <p:sp>
        <p:nvSpPr>
          <p:cNvPr id="141" name="Google Shape;141;p1"/>
          <p:cNvSpPr txBox="1"/>
          <p:nvPr/>
        </p:nvSpPr>
        <p:spPr>
          <a:xfrm>
            <a:off x="257907" y="627340"/>
            <a:ext cx="5573595" cy="3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Process:   xxxx</a:t>
            </a:r>
            <a:endParaRPr b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p1"/>
          <p:cNvCxnSpPr/>
          <p:nvPr/>
        </p:nvCxnSpPr>
        <p:spPr>
          <a:xfrm>
            <a:off x="1127760" y="847874"/>
            <a:ext cx="4493209" cy="0"/>
          </a:xfrm>
          <a:prstGeom prst="straightConnector1">
            <a:avLst/>
          </a:prstGeom>
          <a:noFill/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/>
          <p:nvPr>
            <p:ph type="title"/>
          </p:nvPr>
        </p:nvSpPr>
        <p:spPr>
          <a:xfrm>
            <a:off x="257907" y="627340"/>
            <a:ext cx="5573595" cy="3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Process:   xxxx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270380" y="1110168"/>
            <a:ext cx="2599726" cy="372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required</a:t>
            </a:r>
            <a:endParaRPr/>
          </a:p>
          <a:p>
            <a:pPr indent="-114300" lvl="0" marL="1143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AI:</a:t>
            </a:r>
            <a:endParaRPr/>
          </a:p>
          <a:p>
            <a:pPr indent="-114300" lvl="1" marL="5715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Perception</a:t>
            </a:r>
            <a:endParaRPr/>
          </a:p>
          <a:p>
            <a:pPr indent="-114300" lvl="1" marL="5715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Grasping</a:t>
            </a:r>
            <a:endParaRPr/>
          </a:p>
          <a:p>
            <a:pPr indent="-114300" lvl="1" marL="5715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 planning</a:t>
            </a:r>
            <a:endParaRPr/>
          </a:p>
          <a:p>
            <a:pPr indent="-114300" lvl="0" marL="1143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Vision:</a:t>
            </a:r>
            <a:endParaRPr/>
          </a:p>
          <a:p>
            <a:pPr indent="-114300" lvl="1" marL="5715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Anomaly detection</a:t>
            </a:r>
            <a:endParaRPr/>
          </a:p>
          <a:p>
            <a:pPr indent="-114300" lvl="0" marL="1143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ERP integration</a:t>
            </a:r>
            <a:endParaRPr/>
          </a:p>
          <a:p>
            <a:pPr indent="-38100" lvl="0" marL="1143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1143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1143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1143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system</a:t>
            </a: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347209" y="3406220"/>
            <a:ext cx="4081916" cy="107790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150" name="Google Shape;150;p2"/>
          <p:cNvCxnSpPr/>
          <p:nvPr/>
        </p:nvCxnSpPr>
        <p:spPr>
          <a:xfrm>
            <a:off x="1127760" y="847874"/>
            <a:ext cx="4493209" cy="0"/>
          </a:xfrm>
          <a:prstGeom prst="straightConnector1">
            <a:avLst/>
          </a:prstGeom>
          <a:noFill/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" name="Google Shape;151;p2"/>
          <p:cNvSpPr/>
          <p:nvPr/>
        </p:nvSpPr>
        <p:spPr>
          <a:xfrm>
            <a:off x="335714" y="4818102"/>
            <a:ext cx="4081916" cy="107790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52" name="Google Shape;152;p2"/>
          <p:cNvSpPr/>
          <p:nvPr/>
        </p:nvSpPr>
        <p:spPr>
          <a:xfrm>
            <a:off x="2486025" y="1771650"/>
            <a:ext cx="133350" cy="13716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A34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2486025" y="2030077"/>
            <a:ext cx="133350" cy="13716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A34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54" name="Google Shape;154;p2"/>
          <p:cNvSpPr/>
          <p:nvPr/>
        </p:nvSpPr>
        <p:spPr>
          <a:xfrm>
            <a:off x="2486025" y="2303091"/>
            <a:ext cx="133350" cy="13716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A34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2486025" y="2874779"/>
            <a:ext cx="133350" cy="13716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A34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2486025" y="3170653"/>
            <a:ext cx="133350" cy="13716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A34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2486025" y="4582534"/>
            <a:ext cx="133350" cy="13716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A34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58" name="Google Shape;158;p2"/>
          <p:cNvSpPr txBox="1"/>
          <p:nvPr/>
        </p:nvSpPr>
        <p:spPr>
          <a:xfrm>
            <a:off x="5977237" y="1110168"/>
            <a:ext cx="2599726" cy="27597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Commercial breakdown</a:t>
            </a:r>
            <a:endParaRPr/>
          </a:p>
          <a:p>
            <a:pPr indent="-114300" lvl="0" marL="1143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Timing of need (year and quarter):</a:t>
            </a:r>
            <a:endParaRPr/>
          </a:p>
          <a:p>
            <a:pPr indent="-114300" lvl="0" marL="1143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Already budgeted:</a:t>
            </a:r>
            <a:endParaRPr/>
          </a:p>
          <a:p>
            <a:pPr indent="-114300" lvl="1" marL="5715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Budgeted cost:</a:t>
            </a:r>
            <a:endParaRPr/>
          </a:p>
          <a:p>
            <a:pPr indent="0" lvl="1" marL="45720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not already budgeted</a:t>
            </a:r>
            <a:endParaRPr/>
          </a:p>
          <a:p>
            <a:pPr indent="-114300" lvl="0" marL="1143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 maker:</a:t>
            </a:r>
            <a:endParaRPr/>
          </a:p>
          <a:p>
            <a:pPr indent="-114300" lvl="0" marL="1143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Capex threshold: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1143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 of budgeting exercise (if necessary to budget):</a:t>
            </a: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8576963" y="1369856"/>
            <a:ext cx="3262612" cy="27494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8576963" y="1955943"/>
            <a:ext cx="3262612" cy="27494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7367288" y="1700998"/>
            <a:ext cx="201168" cy="20116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8576963" y="2504967"/>
            <a:ext cx="3262612" cy="27494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63" name="Google Shape;163;p2"/>
          <p:cNvSpPr/>
          <p:nvPr/>
        </p:nvSpPr>
        <p:spPr>
          <a:xfrm>
            <a:off x="8576963" y="2805884"/>
            <a:ext cx="3262612" cy="27494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8576963" y="3406220"/>
            <a:ext cx="3262612" cy="27494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65" name="Google Shape;165;p2"/>
          <p:cNvSpPr txBox="1"/>
          <p:nvPr/>
        </p:nvSpPr>
        <p:spPr>
          <a:xfrm>
            <a:off x="5977237" y="3895866"/>
            <a:ext cx="259972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Administrative steps</a:t>
            </a:r>
            <a:endParaRPr/>
          </a:p>
          <a:p>
            <a:pPr indent="-114300" lvl="0" marL="1143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we signed an NDA:</a:t>
            </a:r>
            <a:endParaRPr/>
          </a:p>
          <a:p>
            <a:pPr indent="-114300" lvl="0" marL="1143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we an approved vendor:</a:t>
            </a:r>
            <a:endParaRPr/>
          </a:p>
          <a:p>
            <a:pPr indent="-114300" lvl="0" marL="1143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there an appetite for an automation roadmap:</a:t>
            </a: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8110238" y="4222563"/>
            <a:ext cx="201168" cy="20116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8110238" y="4483474"/>
            <a:ext cx="201168" cy="20116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110238" y="4884777"/>
            <a:ext cx="201168" cy="20116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F19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 Theme">
  <a:themeElements>
    <a:clrScheme name="Vention">
      <a:dk1>
        <a:srgbClr val="1E293B"/>
      </a:dk1>
      <a:lt1>
        <a:srgbClr val="F8FAFC"/>
      </a:lt1>
      <a:dk2>
        <a:srgbClr val="405880"/>
      </a:dk2>
      <a:lt2>
        <a:srgbClr val="8FA2BF"/>
      </a:lt2>
      <a:accent1>
        <a:srgbClr val="197CE0"/>
      </a:accent1>
      <a:accent2>
        <a:srgbClr val="10B981"/>
      </a:accent2>
      <a:accent3>
        <a:srgbClr val="EF4444"/>
      </a:accent3>
      <a:accent4>
        <a:srgbClr val="0F9ED5"/>
      </a:accent4>
      <a:accent5>
        <a:srgbClr val="A02B93"/>
      </a:accent5>
      <a:accent6>
        <a:srgbClr val="4EA72E"/>
      </a:accent6>
      <a:hlink>
        <a:srgbClr val="197CE0"/>
      </a:hlink>
      <a:folHlink>
        <a:srgbClr val="8FA2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2025-08-28T01:21:36Z</dcterms:created>
  <dc:creator>Nicolas Dufresne</dc:creator>
</cp:coreProperties>
</file>